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3"/>
  </p:notesMasterIdLst>
  <p:sldIdLst>
    <p:sldId id="284" r:id="rId5"/>
    <p:sldId id="297" r:id="rId6"/>
    <p:sldId id="298" r:id="rId7"/>
    <p:sldId id="299" r:id="rId8"/>
    <p:sldId id="301" r:id="rId9"/>
    <p:sldId id="302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310" r:id="rId18"/>
    <p:sldId id="311" r:id="rId19"/>
    <p:sldId id="312" r:id="rId20"/>
    <p:sldId id="313" r:id="rId21"/>
    <p:sldId id="31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899" autoAdjust="0"/>
  </p:normalViewPr>
  <p:slideViewPr>
    <p:cSldViewPr snapToGrid="0" snapToObjects="1" showGuides="1">
      <p:cViewPr varScale="1">
        <p:scale>
          <a:sx n="78" d="100"/>
          <a:sy n="78" d="100"/>
        </p:scale>
        <p:origin x="878" y="67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3/31/2025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2714" y="1303756"/>
            <a:ext cx="5272057" cy="1709928"/>
          </a:xfrm>
        </p:spPr>
        <p:txBody>
          <a:bodyPr/>
          <a:lstStyle/>
          <a:p>
            <a:r>
              <a:rPr lang="en-US" dirty="0"/>
              <a:t>Nourish Note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2714" y="4014216"/>
            <a:ext cx="4873752" cy="872416"/>
          </a:xfrm>
        </p:spPr>
        <p:txBody>
          <a:bodyPr/>
          <a:lstStyle/>
          <a:p>
            <a:r>
              <a:rPr lang="en-US" dirty="0">
                <a:latin typeface="Aptos Display" panose="020B0004020202020204" pitchFamily="34" charset="0"/>
              </a:rPr>
              <a:t>Sontineni Bhavya Sri Sai-002893685</a:t>
            </a:r>
          </a:p>
          <a:p>
            <a:r>
              <a:rPr lang="en-US" dirty="0">
                <a:latin typeface="Aptos Display" panose="020B0004020202020204" pitchFamily="34" charset="0"/>
              </a:rPr>
              <a:t>Madhuri Tumula-​</a:t>
            </a:r>
            <a:r>
              <a:rPr lang="en-US" sz="1800" dirty="0">
                <a:effectLst/>
                <a:latin typeface="Aptos Display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002892521</a:t>
            </a:r>
            <a:endParaRPr lang="en-US" dirty="0">
              <a:latin typeface="Aptos Display" panose="020B0004020202020204" pitchFamily="34" charset="0"/>
            </a:endParaRP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AA9E3E-E726-4578-EBDC-47FB7B91D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6792" y="1285567"/>
            <a:ext cx="3805084" cy="38050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AB4F2A-93F0-2F82-89B4-2B6268E5C817}"/>
              </a:ext>
            </a:extLst>
          </p:cNvPr>
          <p:cNvSpPr txBox="1"/>
          <p:nvPr/>
        </p:nvSpPr>
        <p:spPr>
          <a:xfrm>
            <a:off x="1359334" y="3254477"/>
            <a:ext cx="3244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Name: Byte &amp; Bites</a:t>
            </a:r>
          </a:p>
        </p:txBody>
      </p:sp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5BFCE-E932-D3C6-4D04-784ECFA3B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0512"/>
            <a:ext cx="4725683" cy="3820267"/>
          </a:xfrm>
        </p:spPr>
        <p:txBody>
          <a:bodyPr/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buNone/>
              <a:defRPr sz="53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3200" b="1" dirty="0" err="1"/>
              <a:t>main.dart</a:t>
            </a:r>
            <a:r>
              <a:rPr lang="en-US" sz="3200" b="1" dirty="0"/>
              <a:t> file : </a:t>
            </a:r>
          </a:p>
          <a:p>
            <a:pPr defTabSz="914400">
              <a:lnSpc>
                <a:spcPct val="90000"/>
              </a:lnSpc>
              <a:spcBef>
                <a:spcPts val="1000"/>
              </a:spcBef>
              <a:defRPr sz="53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It contains details about the flow of the application navigation.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72A2F8-31EA-51B6-8C44-05312F891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10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92C6-815A-F5FE-13A1-E819DE1E7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Nourish Note</a:t>
            </a:r>
            <a:endParaRPr lang="en-US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26EB6AE-7276-5689-8AA8-7BAA6CD32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MAD</a:t>
            </a:r>
            <a:endParaRPr lang="en-US" noProof="0" dirty="0"/>
          </a:p>
        </p:txBody>
      </p:sp>
      <p:pic>
        <p:nvPicPr>
          <p:cNvPr id="7" name="Picture 5" descr="Picture 5">
            <a:extLst>
              <a:ext uri="{FF2B5EF4-FFF2-40B4-BE49-F238E27FC236}">
                <a16:creationId xmlns:a16="http://schemas.microsoft.com/office/drawing/2014/main" id="{7AA2A4A2-FCA9-1D3A-8016-A02FD6DD0B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"/>
          <a:stretch>
            <a:fillRect/>
          </a:stretch>
        </p:blipFill>
        <p:spPr>
          <a:xfrm>
            <a:off x="6896409" y="125987"/>
            <a:ext cx="4372816" cy="61355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9" y="0"/>
                </a:moveTo>
                <a:cubicBezTo>
                  <a:pt x="291" y="0"/>
                  <a:pt x="0" y="246"/>
                  <a:pt x="0" y="550"/>
                </a:cubicBezTo>
                <a:lnTo>
                  <a:pt x="0" y="21050"/>
                </a:lnTo>
                <a:cubicBezTo>
                  <a:pt x="0" y="21354"/>
                  <a:pt x="291" y="21600"/>
                  <a:pt x="649" y="21600"/>
                </a:cubicBezTo>
                <a:lnTo>
                  <a:pt x="20951" y="21600"/>
                </a:lnTo>
                <a:cubicBezTo>
                  <a:pt x="21309" y="21600"/>
                  <a:pt x="21600" y="21354"/>
                  <a:pt x="21600" y="21050"/>
                </a:cubicBezTo>
                <a:lnTo>
                  <a:pt x="21600" y="550"/>
                </a:lnTo>
                <a:cubicBezTo>
                  <a:pt x="21600" y="246"/>
                  <a:pt x="21309" y="0"/>
                  <a:pt x="20951" y="0"/>
                </a:cubicBezTo>
                <a:lnTo>
                  <a:pt x="649" y="0"/>
                </a:lnTo>
                <a:close/>
              </a:path>
            </a:pathLst>
          </a:cu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164313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DCBD9-6807-E4C1-F608-8832C3C139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920" y="1152786"/>
            <a:ext cx="6211343" cy="4160520"/>
          </a:xfrm>
        </p:spPr>
        <p:txBody>
          <a:bodyPr/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buNone/>
              <a:defRPr sz="49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3000" b="1" dirty="0"/>
              <a:t>Signup Page : </a:t>
            </a:r>
          </a:p>
          <a:p>
            <a:pPr marL="0" indent="0" defTabSz="914400">
              <a:lnSpc>
                <a:spcPct val="90000"/>
              </a:lnSpc>
              <a:spcBef>
                <a:spcPts val="1000"/>
              </a:spcBef>
              <a:buNone/>
              <a:defRPr sz="49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Users first need to register </a:t>
            </a:r>
            <a:r>
              <a:rPr lang="en-US" sz="2400" dirty="0" err="1"/>
              <a:t>inorder</a:t>
            </a:r>
            <a:r>
              <a:rPr lang="en-US" sz="2400" dirty="0"/>
              <a:t> to access the application.</a:t>
            </a:r>
          </a:p>
          <a:p>
            <a:pPr defTabSz="914400">
              <a:lnSpc>
                <a:spcPct val="90000"/>
              </a:lnSpc>
              <a:spcBef>
                <a:spcPts val="1000"/>
              </a:spcBef>
              <a:defRPr sz="49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en-US" sz="2400" dirty="0"/>
          </a:p>
          <a:p>
            <a:pPr marL="228599" indent="-228599" defTabSz="9144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49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All fields are necessary </a:t>
            </a:r>
            <a:r>
              <a:rPr lang="en-US" sz="2400" dirty="0" err="1"/>
              <a:t>inorder</a:t>
            </a:r>
            <a:r>
              <a:rPr lang="en-US" sz="2400" dirty="0"/>
              <a:t> to register.</a:t>
            </a:r>
          </a:p>
          <a:p>
            <a:pPr marL="228599" indent="-228599" defTabSz="9144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49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Required constraints were included for proper information. 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D09B38-3868-26C0-A47D-C74CEFE1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11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8E62BE-9C23-D0D2-15B8-893149E9A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Nourish Note</a:t>
            </a:r>
            <a:endParaRPr lang="en-US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CD211C2-502C-68ED-1DD2-1DF197696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MAD</a:t>
            </a:r>
            <a:r>
              <a:rPr lang="en-US" noProof="0" dirty="0"/>
              <a:t>X</a:t>
            </a:r>
          </a:p>
        </p:txBody>
      </p:sp>
      <p:pic>
        <p:nvPicPr>
          <p:cNvPr id="7" name="Picture 4" descr="Picture 4">
            <a:extLst>
              <a:ext uri="{FF2B5EF4-FFF2-40B4-BE49-F238E27FC236}">
                <a16:creationId xmlns:a16="http://schemas.microsoft.com/office/drawing/2014/main" id="{473DD50C-D645-E941-A88D-7F39EA48B9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"/>
          <a:stretch>
            <a:fillRect/>
          </a:stretch>
        </p:blipFill>
        <p:spPr>
          <a:xfrm>
            <a:off x="6827520" y="179802"/>
            <a:ext cx="4691962" cy="61064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50" y="0"/>
                </a:moveTo>
                <a:cubicBezTo>
                  <a:pt x="291" y="0"/>
                  <a:pt x="0" y="285"/>
                  <a:pt x="0" y="637"/>
                </a:cubicBezTo>
                <a:lnTo>
                  <a:pt x="0" y="20963"/>
                </a:lnTo>
                <a:cubicBezTo>
                  <a:pt x="0" y="21315"/>
                  <a:pt x="291" y="21600"/>
                  <a:pt x="650" y="21600"/>
                </a:cubicBezTo>
                <a:lnTo>
                  <a:pt x="20949" y="21600"/>
                </a:lnTo>
                <a:cubicBezTo>
                  <a:pt x="21308" y="21600"/>
                  <a:pt x="21600" y="21315"/>
                  <a:pt x="21600" y="20963"/>
                </a:cubicBezTo>
                <a:lnTo>
                  <a:pt x="21600" y="637"/>
                </a:lnTo>
                <a:cubicBezTo>
                  <a:pt x="21600" y="285"/>
                  <a:pt x="21308" y="0"/>
                  <a:pt x="20949" y="0"/>
                </a:cubicBezTo>
                <a:lnTo>
                  <a:pt x="650" y="0"/>
                </a:lnTo>
                <a:close/>
              </a:path>
            </a:pathLst>
          </a:cu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5043715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24A16-0925-5D26-0419-C50838703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512064"/>
            <a:ext cx="9912096" cy="1014984"/>
          </a:xfrm>
        </p:spPr>
        <p:txBody>
          <a:bodyPr/>
          <a:lstStyle/>
          <a:p>
            <a:pPr algn="l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4DE53-0B24-4AEB-BA95-27EFB0BDD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527048"/>
            <a:ext cx="6220968" cy="4160520"/>
          </a:xfrm>
        </p:spPr>
        <p:txBody>
          <a:bodyPr/>
          <a:lstStyle/>
          <a:p>
            <a:pPr algn="just" defTabSz="324611">
              <a:spcBef>
                <a:spcPts val="800"/>
              </a:spcBef>
              <a:defRPr sz="41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000" dirty="0"/>
              <a:t>The </a:t>
            </a:r>
            <a:r>
              <a:rPr lang="en-US" sz="2000" b="1" dirty="0"/>
              <a:t>Home Page</a:t>
            </a:r>
            <a:r>
              <a:rPr lang="en-US" sz="2000" dirty="0"/>
              <a:t> acts as the main dashboard with </a:t>
            </a:r>
            <a:r>
              <a:rPr lang="en-US" sz="2000" b="1" dirty="0"/>
              <a:t>BottomNavigationBar</a:t>
            </a:r>
            <a:r>
              <a:rPr lang="en-US" sz="2000" dirty="0"/>
              <a:t> that lets users navigate to different sections of the app. Each tab corresponds to a different screen, such as "Today's Meal Plan," "Recipe List," "Meal Planning," and "Grocery List.”</a:t>
            </a:r>
          </a:p>
          <a:p>
            <a:pPr algn="just" defTabSz="324611">
              <a:spcBef>
                <a:spcPts val="800"/>
              </a:spcBef>
              <a:defRPr sz="41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en-US" sz="2000" dirty="0"/>
          </a:p>
          <a:p>
            <a:pPr algn="just" defTabSz="324611">
              <a:spcBef>
                <a:spcPts val="800"/>
              </a:spcBef>
              <a:defRPr sz="41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000" dirty="0"/>
              <a:t>Key Components:</a:t>
            </a:r>
            <a:endParaRPr lang="en-US" sz="2000" b="0" dirty="0"/>
          </a:p>
          <a:p>
            <a:pPr marL="324611" indent="-225425" algn="just" defTabSz="324611">
              <a:buSzPct val="100000"/>
              <a:buFont typeface="Times Roman"/>
              <a:buChar char="•"/>
              <a:defRPr sz="41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000" dirty="0" err="1"/>
              <a:t>AppBar</a:t>
            </a:r>
            <a:r>
              <a:rPr lang="en-US" sz="2000" b="0" dirty="0"/>
              <a:t>: Displays the title and profile icon.</a:t>
            </a:r>
          </a:p>
          <a:p>
            <a:pPr marL="324611" indent="-225425" algn="just" defTabSz="324611">
              <a:buSzPct val="100000"/>
              <a:buFont typeface="Times Roman"/>
              <a:buChar char="•"/>
              <a:defRPr sz="41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000" dirty="0"/>
              <a:t>BottomNavigationBar</a:t>
            </a:r>
            <a:r>
              <a:rPr lang="en-US" sz="2000" b="0" dirty="0"/>
              <a:t>: Provides navigation between different sections of the app.</a:t>
            </a:r>
          </a:p>
          <a:p>
            <a:pPr marL="324611" indent="-225425" algn="just" defTabSz="324611">
              <a:buSzPct val="100000"/>
              <a:buFont typeface="Times Roman"/>
              <a:buChar char="•"/>
              <a:defRPr sz="41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000" dirty="0"/>
              <a:t>Navigation to Profile</a:t>
            </a:r>
            <a:r>
              <a:rPr lang="en-US" sz="2000" b="0" dirty="0"/>
              <a:t>: Clicking the profile icon takes the user to their </a:t>
            </a:r>
            <a:r>
              <a:rPr lang="en-US" sz="2000" dirty="0"/>
              <a:t>Profile Page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C4049-17C5-2B96-273A-7C69F04C8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DDFCE-8A68-5F31-FF74-D33B22C4C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Nourish Note</a:t>
            </a:r>
            <a:endParaRPr lang="en-US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B2C24F4-3C0D-EB35-7562-551E36093B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59539" y="6400904"/>
            <a:ext cx="857002" cy="246888"/>
          </a:xfrm>
        </p:spPr>
        <p:txBody>
          <a:bodyPr/>
          <a:lstStyle/>
          <a:p>
            <a:r>
              <a:rPr lang="en-US" dirty="0"/>
              <a:t>MAD</a:t>
            </a:r>
            <a:endParaRPr lang="en-US" noProof="0" dirty="0"/>
          </a:p>
        </p:txBody>
      </p:sp>
      <p:pic>
        <p:nvPicPr>
          <p:cNvPr id="7" name="Screenshot 2024-10-25 at 11.56.36 AM.png" descr="Screenshot 2024-10-25 at 11.56.36 AM.png">
            <a:extLst>
              <a:ext uri="{FF2B5EF4-FFF2-40B4-BE49-F238E27FC236}">
                <a16:creationId xmlns:a16="http://schemas.microsoft.com/office/drawing/2014/main" id="{7F969D0E-7345-3942-111E-CBEEEEB46C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5858" y="691084"/>
            <a:ext cx="5036264" cy="535315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13729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0675C-B712-96CA-B8DE-2BC04FF5B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512064"/>
            <a:ext cx="9912096" cy="1014984"/>
          </a:xfrm>
        </p:spPr>
        <p:txBody>
          <a:bodyPr/>
          <a:lstStyle/>
          <a:p>
            <a:pPr algn="l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Recipe List Screen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98048-D7F2-E177-C515-EE0466BAFA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5980336" cy="4160520"/>
          </a:xfrm>
        </p:spPr>
        <p:txBody>
          <a:bodyPr/>
          <a:lstStyle/>
          <a:p>
            <a:pPr marL="0" indent="0">
              <a:buSzTx/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screen allows user to view various recipes available in the application along with their calories count and preparation time.</a:t>
            </a:r>
          </a:p>
          <a:p>
            <a:pPr marL="0" indent="0">
              <a:buSzTx/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Initially a list various food categories are displayed to be selected.</a:t>
            </a:r>
          </a:p>
          <a:p>
            <a:pPr marL="0" indent="0">
              <a:buSzTx/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Inputs include 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userId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category.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F69514-BC21-4F79-84AC-27A75A7AC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1FB269-F51F-0C9F-BA42-099535ED4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Nourish Note</a:t>
            </a:r>
            <a:endParaRPr lang="en-US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0AF04AA-B342-6C0C-9E14-D6C72EC53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MAD</a:t>
            </a:r>
            <a:endParaRPr lang="en-US" noProof="0" dirty="0"/>
          </a:p>
        </p:txBody>
      </p:sp>
      <p:pic>
        <p:nvPicPr>
          <p:cNvPr id="7" name="Picture 208" descr="Picture 208">
            <a:extLst>
              <a:ext uri="{FF2B5EF4-FFF2-40B4-BE49-F238E27FC236}">
                <a16:creationId xmlns:a16="http://schemas.microsoft.com/office/drawing/2014/main" id="{4EEF4ACF-1FB1-1548-EA45-48C0B1DA6C2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4" r="2" b="3173"/>
          <a:stretch>
            <a:fillRect/>
          </a:stretch>
        </p:blipFill>
        <p:spPr>
          <a:xfrm>
            <a:off x="6418285" y="1207008"/>
            <a:ext cx="5510892" cy="444398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232295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F4DF1-AB86-C2B2-05A0-47151B3E9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512064"/>
            <a:ext cx="9912096" cy="1014984"/>
          </a:xfrm>
        </p:spPr>
        <p:txBody>
          <a:bodyPr/>
          <a:lstStyle/>
          <a:p>
            <a:pPr algn="l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Favorite Recipe Screen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D091F-1B10-91B6-21FC-9F228FBC0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600"/>
              </a:spcBef>
              <a:buNone/>
              <a:defRPr b="0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screen allows user to add various recipes available in the application to be added to favorites.</a:t>
            </a:r>
          </a:p>
          <a:p>
            <a:pPr marL="0" indent="0">
              <a:spcBef>
                <a:spcPts val="600"/>
              </a:spcBef>
              <a:buNone/>
              <a:defRPr b="0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These recipes can be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navigataed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their detailed recipe page seamlessly.</a:t>
            </a:r>
          </a:p>
          <a:p>
            <a:pPr marL="0" indent="0">
              <a:spcBef>
                <a:spcPts val="600"/>
              </a:spcBef>
              <a:buNone/>
              <a:defRPr b="0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Inputs include 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userId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category.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D57AEE-477D-DD9B-4ACF-F04328FAD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14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D0B67C-0040-7115-19CC-8EF493148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Nourish Note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FAE0A13-52C3-097F-7817-932D2E6FE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MAD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047219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FF558-F24D-02ED-5287-8F43D8BC5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512064"/>
            <a:ext cx="9912096" cy="1014984"/>
          </a:xfrm>
        </p:spPr>
        <p:txBody>
          <a:bodyPr/>
          <a:lstStyle/>
          <a:p>
            <a:pPr algn="l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MEAL PLANNING SCREEN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9A061-43DF-DF80-C278-7D23FDD5E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527048"/>
            <a:ext cx="6766400" cy="4160520"/>
          </a:xfrm>
        </p:spPr>
        <p:txBody>
          <a:bodyPr/>
          <a:lstStyle/>
          <a:p>
            <a:pPr algn="just" defTabSz="457200">
              <a:spcBef>
                <a:spcPts val="1200"/>
              </a:spcBef>
              <a:defRPr sz="50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The </a:t>
            </a:r>
            <a:r>
              <a:rPr lang="en-US" sz="2400" b="1" dirty="0"/>
              <a:t>Meal Planning Screen</a:t>
            </a:r>
            <a:r>
              <a:rPr lang="en-US" sz="2400" dirty="0"/>
              <a:t> allows users to plan their meals for each day of the week. Users can select a meal for a specific day, and the selection is stored in a list.</a:t>
            </a:r>
          </a:p>
          <a:p>
            <a:pPr algn="just" defTabSz="457200">
              <a:spcBef>
                <a:spcPts val="1200"/>
              </a:spcBef>
              <a:defRPr sz="50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en-US" sz="2400" dirty="0"/>
          </a:p>
          <a:p>
            <a:pPr algn="just" defTabSz="457200">
              <a:spcBef>
                <a:spcPts val="1200"/>
              </a:spcBef>
              <a:defRPr sz="50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Key Features:</a:t>
            </a:r>
            <a:endParaRPr lang="en-US" sz="2400" b="0" dirty="0"/>
          </a:p>
          <a:p>
            <a:pPr marL="457200" indent="-317500" algn="just" defTabSz="457200">
              <a:buSzPct val="100000"/>
              <a:buFont typeface="Times Roman"/>
              <a:buChar char="•"/>
              <a:defRPr sz="50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A list of days of the week.</a:t>
            </a:r>
          </a:p>
          <a:p>
            <a:pPr marL="457200" indent="-317500" algn="just" defTabSz="457200">
              <a:buSzPct val="100000"/>
              <a:buFont typeface="Times Roman"/>
              <a:buChar char="•"/>
              <a:defRPr sz="50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Users can tap on a day to choose a meal from a predefined set of meals.</a:t>
            </a:r>
          </a:p>
          <a:p>
            <a:pPr marL="457200" indent="-317500" algn="just" defTabSz="457200">
              <a:buSzPct val="100000"/>
              <a:buFont typeface="Times Roman"/>
              <a:buChar char="•"/>
              <a:defRPr sz="50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The selected meal is displayed under each day.</a:t>
            </a:r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0A27FB-5C09-5A84-784A-BF40E1626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20B52-FA15-210D-05A3-2E98CB3F9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Nourish Note</a:t>
            </a:r>
            <a:endParaRPr lang="en-US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202D9C4-4F74-C239-9619-128BA9C77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MAD</a:t>
            </a:r>
          </a:p>
        </p:txBody>
      </p:sp>
      <p:pic>
        <p:nvPicPr>
          <p:cNvPr id="7" name="Screenshot 2024-10-25 at 11.58.47 AM.png" descr="Screenshot 2024-10-25 at 11.58.47 AM.png">
            <a:extLst>
              <a:ext uri="{FF2B5EF4-FFF2-40B4-BE49-F238E27FC236}">
                <a16:creationId xmlns:a16="http://schemas.microsoft.com/office/drawing/2014/main" id="{E553B432-8AE0-20F5-1C8F-4F5B7FB83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3609" y="721896"/>
            <a:ext cx="4595967" cy="545106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373328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660F4-1EC7-9421-077C-BDB78D1DA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512064"/>
            <a:ext cx="9912096" cy="1014984"/>
          </a:xfrm>
        </p:spPr>
        <p:txBody>
          <a:bodyPr/>
          <a:lstStyle/>
          <a:p>
            <a:pPr algn="l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GROCERY LIST SCREEN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B40F6-2E98-0F01-5B69-4A7426BA0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527048"/>
            <a:ext cx="6342888" cy="4160520"/>
          </a:xfrm>
        </p:spPr>
        <p:txBody>
          <a:bodyPr/>
          <a:lstStyle/>
          <a:p>
            <a:pPr algn="just" defTabSz="457200">
              <a:spcBef>
                <a:spcPts val="1200"/>
              </a:spcBef>
              <a:defRPr sz="50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The </a:t>
            </a:r>
            <a:r>
              <a:rPr lang="en-US" sz="2400" b="1" dirty="0"/>
              <a:t>Grocery List Screen</a:t>
            </a:r>
            <a:r>
              <a:rPr lang="en-US" sz="2400" dirty="0"/>
              <a:t> allows users to maintain a list of grocery items. Users can add, view, and delete items from their grocery list.</a:t>
            </a:r>
          </a:p>
          <a:p>
            <a:pPr algn="just" defTabSz="457200">
              <a:defRPr sz="4900" b="0">
                <a:solidFill>
                  <a:srgbClr val="80808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en-US" sz="2400" dirty="0"/>
          </a:p>
          <a:p>
            <a:pPr algn="just" defTabSz="457200">
              <a:spcBef>
                <a:spcPts val="1200"/>
              </a:spcBef>
              <a:defRPr sz="49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Key Features:</a:t>
            </a:r>
            <a:endParaRPr lang="en-US" sz="2400" b="0" dirty="0"/>
          </a:p>
          <a:p>
            <a:pPr marL="457200" indent="-317500" algn="just" defTabSz="457200">
              <a:buSzPct val="100000"/>
              <a:buFont typeface="Times Roman"/>
              <a:buChar char="•"/>
              <a:defRPr sz="49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Users can input a new grocery item into a </a:t>
            </a:r>
            <a:r>
              <a:rPr lang="en-US" sz="2400" b="1" dirty="0" err="1"/>
              <a:t>TextField</a:t>
            </a:r>
            <a:r>
              <a:rPr lang="en-US" sz="2400" dirty="0"/>
              <a:t> and add it to the list by pressing a button.</a:t>
            </a:r>
          </a:p>
          <a:p>
            <a:pPr marL="457200" indent="-317500" algn="just" defTabSz="457200">
              <a:buSzPct val="100000"/>
              <a:buFont typeface="Times Roman"/>
              <a:buChar char="•"/>
              <a:defRPr sz="49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Each grocery item is displayed as a </a:t>
            </a:r>
            <a:r>
              <a:rPr lang="en-US" sz="2400" b="1" dirty="0" err="1"/>
              <a:t>ListTile</a:t>
            </a:r>
            <a:r>
              <a:rPr lang="en-US" sz="2400" dirty="0"/>
              <a:t> with a delete button that allows users to remove the item.</a:t>
            </a:r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AD7472-81AC-0F47-589E-90A1AD636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16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D0AA5F-E6D3-7C08-646E-60C5A1627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Nourish Note</a:t>
            </a:r>
            <a:endParaRPr lang="en-US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3B416DF-005A-8D9E-42F6-34406DEB5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MAD</a:t>
            </a:r>
            <a:endParaRPr lang="en-US" noProof="0" dirty="0"/>
          </a:p>
        </p:txBody>
      </p:sp>
      <p:pic>
        <p:nvPicPr>
          <p:cNvPr id="7" name="Screenshot 2024-10-25 at 12.02.01 PM.png" descr="Screenshot 2024-10-25 at 12.02.01 PM.png">
            <a:extLst>
              <a:ext uri="{FF2B5EF4-FFF2-40B4-BE49-F238E27FC236}">
                <a16:creationId xmlns:a16="http://schemas.microsoft.com/office/drawing/2014/main" id="{CD373821-9B9E-1EE9-F002-9B0092EDA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5845" y="685355"/>
            <a:ext cx="4817086" cy="548728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758835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397D8-FCE3-DDC2-3D22-F30A840DD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444583"/>
            <a:ext cx="9912096" cy="1014984"/>
          </a:xfrm>
        </p:spPr>
        <p:txBody>
          <a:bodyPr/>
          <a:lstStyle/>
          <a:p>
            <a:pPr algn="l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Adding DIETARY FILTER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5A29-C023-ED01-988E-98AB937EA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920" y="1232996"/>
            <a:ext cx="6461600" cy="4160520"/>
          </a:xfrm>
        </p:spPr>
        <p:txBody>
          <a:bodyPr/>
          <a:lstStyle/>
          <a:p>
            <a:pPr marL="176021" indent="-176021" algn="just" defTabSz="352042">
              <a:spcBef>
                <a:spcPts val="900"/>
              </a:spcBef>
              <a:buSzPct val="100000"/>
              <a:buChar char="•"/>
              <a:defRPr sz="38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000" dirty="0"/>
              <a:t>The </a:t>
            </a:r>
            <a:r>
              <a:rPr lang="en-US" sz="2000" b="1" dirty="0" err="1"/>
              <a:t>DropdownButton</a:t>
            </a:r>
            <a:r>
              <a:rPr lang="en-US" sz="2000" b="1" dirty="0"/>
              <a:t>&lt;String&gt;</a:t>
            </a:r>
            <a:r>
              <a:rPr lang="en-US" sz="2000" dirty="0"/>
              <a:t> widget displays a dropdown with the various dietary options.</a:t>
            </a:r>
          </a:p>
          <a:p>
            <a:pPr marL="176021" indent="-176021" algn="just" defTabSz="352042">
              <a:spcBef>
                <a:spcPts val="900"/>
              </a:spcBef>
              <a:buSzPct val="100000"/>
              <a:buChar char="•"/>
              <a:defRPr sz="38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000" dirty="0"/>
              <a:t> The </a:t>
            </a:r>
            <a:r>
              <a:rPr lang="en-US" sz="2000" b="1" dirty="0"/>
              <a:t>items </a:t>
            </a:r>
            <a:r>
              <a:rPr lang="en-US" sz="2000" dirty="0"/>
              <a:t>parameter creates the dropdown list by mapping the available dietary options </a:t>
            </a:r>
            <a:r>
              <a:rPr lang="en-US" sz="2000" b="1" dirty="0"/>
              <a:t>('All', 'Vegetarian', 'Non-Vegetarian', etc.).</a:t>
            </a:r>
          </a:p>
          <a:p>
            <a:pPr marL="176021" indent="-176021" algn="just" defTabSz="352042">
              <a:spcBef>
                <a:spcPts val="900"/>
              </a:spcBef>
              <a:buSzPct val="100000"/>
              <a:buChar char="•"/>
              <a:defRPr sz="38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000" dirty="0"/>
              <a:t> The</a:t>
            </a:r>
            <a:r>
              <a:rPr lang="en-US" sz="2000" b="1" dirty="0"/>
              <a:t> </a:t>
            </a:r>
            <a:r>
              <a:rPr lang="en-US" sz="2000" b="1" dirty="0" err="1"/>
              <a:t>onChanged</a:t>
            </a:r>
            <a:r>
              <a:rPr lang="en-US" sz="2000" b="1" dirty="0"/>
              <a:t> function </a:t>
            </a:r>
            <a:r>
              <a:rPr lang="en-US" sz="2000" dirty="0"/>
              <a:t>updates the selected dietary option when the user picks a new option, triggering the </a:t>
            </a:r>
            <a:r>
              <a:rPr lang="en-US" sz="2000" b="1" dirty="0" err="1"/>
              <a:t>setState</a:t>
            </a:r>
            <a:r>
              <a:rPr lang="en-US" sz="2000" b="1" dirty="0"/>
              <a:t>()</a:t>
            </a:r>
            <a:r>
              <a:rPr lang="en-US" sz="2000" dirty="0"/>
              <a:t> to rebuild the widget with the filtered </a:t>
            </a:r>
            <a:r>
              <a:rPr lang="en-US" sz="2000" dirty="0" err="1"/>
              <a:t>data.The</a:t>
            </a:r>
            <a:r>
              <a:rPr lang="en-US" sz="2000" dirty="0"/>
              <a:t> </a:t>
            </a:r>
            <a:r>
              <a:rPr lang="en-US" sz="2000" b="1" dirty="0" err="1"/>
              <a:t>DropdownButton</a:t>
            </a:r>
            <a:r>
              <a:rPr lang="en-US" sz="2000" b="1" dirty="0"/>
              <a:t>&lt;String&gt;</a:t>
            </a:r>
            <a:r>
              <a:rPr lang="en-US" sz="2000" dirty="0"/>
              <a:t> widget displays a dropdown with the various dietary options.</a:t>
            </a:r>
          </a:p>
          <a:p>
            <a:pPr marL="176021" indent="-176021" algn="just" defTabSz="352042">
              <a:spcBef>
                <a:spcPts val="900"/>
              </a:spcBef>
              <a:buSzPct val="100000"/>
              <a:buChar char="•"/>
              <a:defRPr sz="38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000" dirty="0"/>
              <a:t> The items parameter creates the dropdown list by mapping the available dietary options (</a:t>
            </a:r>
            <a:r>
              <a:rPr lang="en-US" sz="2000" b="1" dirty="0"/>
              <a:t>'All', 'Vegetarian', 'Non-Vegetarian', etc.).</a:t>
            </a:r>
          </a:p>
          <a:p>
            <a:pPr marL="176021" indent="-176021" algn="just" defTabSz="352042">
              <a:spcBef>
                <a:spcPts val="900"/>
              </a:spcBef>
              <a:buSzPct val="100000"/>
              <a:buChar char="•"/>
              <a:defRPr sz="38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000" dirty="0"/>
              <a:t> The </a:t>
            </a:r>
            <a:r>
              <a:rPr lang="en-US" sz="2000" b="1" dirty="0" err="1"/>
              <a:t>onChanged</a:t>
            </a:r>
            <a:r>
              <a:rPr lang="en-US" sz="2000" b="1" dirty="0"/>
              <a:t> </a:t>
            </a:r>
            <a:r>
              <a:rPr lang="en-US" sz="2000" dirty="0"/>
              <a:t>function updates the selected dietary option when the user picks a new option, triggering the </a:t>
            </a:r>
            <a:r>
              <a:rPr lang="en-US" sz="2000" b="1" dirty="0" err="1"/>
              <a:t>setState</a:t>
            </a:r>
            <a:r>
              <a:rPr lang="en-US" sz="2000" b="1" dirty="0"/>
              <a:t>()</a:t>
            </a:r>
            <a:r>
              <a:rPr lang="en-US" sz="2000" dirty="0"/>
              <a:t> to rebuild the widget with the filtered data.</a:t>
            </a:r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33DB71-45D3-AB86-B790-7538CBAFD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17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77CBC-CB40-16FC-D7A4-D449454DB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Nourish Note</a:t>
            </a:r>
            <a:endParaRPr lang="en-US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E5BA4AE-48E7-A25B-EEC7-046B44B11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MAD</a:t>
            </a:r>
          </a:p>
        </p:txBody>
      </p:sp>
      <p:pic>
        <p:nvPicPr>
          <p:cNvPr id="7" name="Screenshot 2024-10-25 at 12.08.27 PM.png" descr="Screenshot 2024-10-25 at 12.08.27 PM.png">
            <a:extLst>
              <a:ext uri="{FF2B5EF4-FFF2-40B4-BE49-F238E27FC236}">
                <a16:creationId xmlns:a16="http://schemas.microsoft.com/office/drawing/2014/main" id="{DA557C65-5FFD-C142-CF2A-74BF891986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0611" y="1232996"/>
            <a:ext cx="4879848" cy="475238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0953397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0DDD5-B293-A450-48E4-A245154AD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512064"/>
            <a:ext cx="9912096" cy="1014984"/>
          </a:xfrm>
        </p:spPr>
        <p:txBody>
          <a:bodyPr/>
          <a:lstStyle/>
          <a:p>
            <a:pPr algn="l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B397F-E4CE-9404-8EED-CDF24B34D1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572928"/>
            <a:ext cx="11000232" cy="4160520"/>
          </a:xfrm>
        </p:spPr>
        <p:txBody>
          <a:bodyPr/>
          <a:lstStyle/>
          <a:p>
            <a:pPr marL="228600" indent="-228600" defTabSz="457200">
              <a:spcBef>
                <a:spcPts val="1200"/>
              </a:spcBef>
              <a:buSzPct val="100000"/>
              <a:buChar char="•"/>
              <a:defRPr sz="46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500" dirty="0"/>
              <a:t>Nourish Note is a practical and user-friendly app aimed at simplifying meal planning and grocery management.</a:t>
            </a:r>
          </a:p>
          <a:p>
            <a:pPr marL="228600" indent="-228600" defTabSz="457200">
              <a:spcBef>
                <a:spcPts val="1200"/>
              </a:spcBef>
              <a:buSzPct val="100000"/>
              <a:buChar char="•"/>
              <a:defRPr sz="46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500" dirty="0"/>
              <a:t> Built using </a:t>
            </a:r>
            <a:r>
              <a:rPr lang="en-US" sz="2500" b="1" dirty="0"/>
              <a:t>Flutter</a:t>
            </a:r>
            <a:r>
              <a:rPr lang="en-US" sz="2500" dirty="0"/>
              <a:t>, the app provides a seamless cross-platform experience for users, with a clean and intuitive interface</a:t>
            </a:r>
          </a:p>
          <a:p>
            <a:pPr marL="228600" indent="-228600" defTabSz="457200">
              <a:spcBef>
                <a:spcPts val="1200"/>
              </a:spcBef>
              <a:buSzPct val="100000"/>
              <a:buChar char="•"/>
              <a:defRPr sz="46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500" dirty="0"/>
              <a:t>This project showcases the power of Flutter in creating scalable, maintainable, and efficient mobile applications with great potential for future expansion.</a:t>
            </a:r>
          </a:p>
          <a:p>
            <a:endParaRPr lang="en-US" sz="25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920EE9-B579-9C1E-9048-F11B0A6B0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18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A0185C-2313-CCF7-1B3B-1104A8EFF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Nourish Note</a:t>
            </a:r>
            <a:endParaRPr lang="en-US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ADF0C7C-549B-49EC-F601-67357DE31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MAD</a:t>
            </a:r>
          </a:p>
        </p:txBody>
      </p:sp>
    </p:spTree>
    <p:extLst>
      <p:ext uri="{BB962C8B-B14F-4D97-AF65-F5344CB8AC3E}">
        <p14:creationId xmlns:p14="http://schemas.microsoft.com/office/powerpoint/2010/main" val="386639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C9DEF-6F9B-0C74-9E98-93FD6FA2B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580592"/>
            <a:ext cx="9912096" cy="1014984"/>
          </a:xfrm>
        </p:spPr>
        <p:txBody>
          <a:bodyPr/>
          <a:lstStyle/>
          <a:p>
            <a:pPr algn="l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0D1B8-F6C9-13F4-D9B1-5F33C0382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446718"/>
            <a:ext cx="11000232" cy="4160520"/>
          </a:xfrm>
        </p:spPr>
        <p:txBody>
          <a:bodyPr/>
          <a:lstStyle/>
          <a:p>
            <a:pPr marL="0" indent="0" algn="just" defTabSz="365759">
              <a:spcBef>
                <a:spcPts val="900"/>
              </a:spcBef>
              <a:buNone/>
              <a:defRPr sz="44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Nourish Note is a </a:t>
            </a:r>
            <a:r>
              <a:rPr lang="en-US" sz="2400" b="1" dirty="0"/>
              <a:t>Flutter</a:t>
            </a:r>
            <a:r>
              <a:rPr lang="en-US" sz="2400" dirty="0"/>
              <a:t>-based mobile application designed to simplify meal planning and grocery management for users. It enables users to:</a:t>
            </a:r>
          </a:p>
          <a:p>
            <a:pPr algn="just" defTabSz="365759">
              <a:spcBef>
                <a:spcPts val="900"/>
              </a:spcBef>
              <a:defRPr sz="44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en-US" sz="2400" dirty="0"/>
          </a:p>
          <a:p>
            <a:pPr marL="365759" indent="-254000" algn="just" defTabSz="365759">
              <a:buSzPct val="100000"/>
              <a:buFont typeface="Times Roman"/>
              <a:buChar char="•"/>
              <a:defRPr sz="44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Plan meals for the week.</a:t>
            </a:r>
          </a:p>
          <a:p>
            <a:pPr marL="365759" indent="-254000" algn="just" defTabSz="365759">
              <a:buSzPct val="100000"/>
              <a:buFont typeface="Times Roman"/>
              <a:buChar char="•"/>
              <a:defRPr sz="44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Browse through recipe categories.</a:t>
            </a:r>
          </a:p>
          <a:p>
            <a:pPr marL="365759" indent="-254000" algn="just" defTabSz="365759">
              <a:buSzPct val="100000"/>
              <a:buFont typeface="Times Roman"/>
              <a:buChar char="•"/>
              <a:defRPr sz="44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Maintain a grocery list.</a:t>
            </a:r>
          </a:p>
          <a:p>
            <a:pPr marL="365759" indent="-254000" algn="just" defTabSz="365759">
              <a:buSzPct val="100000"/>
              <a:buFont typeface="Times Roman"/>
              <a:buChar char="•"/>
              <a:defRPr sz="44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View personalized meal plans based on their preferences.</a:t>
            </a:r>
          </a:p>
          <a:p>
            <a:pPr marL="0" indent="0" algn="just" defTabSz="365759">
              <a:spcBef>
                <a:spcPts val="900"/>
              </a:spcBef>
              <a:buNone/>
              <a:defRPr sz="44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en-US" sz="2400" dirty="0"/>
          </a:p>
          <a:p>
            <a:pPr marL="0" indent="0" algn="just" defTabSz="365759">
              <a:spcBef>
                <a:spcPts val="900"/>
              </a:spcBef>
              <a:buNone/>
              <a:defRPr sz="44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The app also includes user profile management, and is designed to enhance the overall experience of organizing food-related activities in a structured and accessible way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D65265-5749-6561-9427-F3FEB4C0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D6A08-ABA4-A539-FAAD-6FDC75099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79" y="6400904"/>
            <a:ext cx="1459107" cy="246888"/>
          </a:xfrm>
        </p:spPr>
        <p:txBody>
          <a:bodyPr/>
          <a:lstStyle/>
          <a:p>
            <a:r>
              <a:rPr lang="en-US" dirty="0"/>
              <a:t>Nourish Note</a:t>
            </a:r>
            <a:endParaRPr lang="en-US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C249CD-5E47-3DFF-D05A-097A2A413A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52951" y="6400904"/>
            <a:ext cx="1031913" cy="246888"/>
          </a:xfrm>
        </p:spPr>
        <p:txBody>
          <a:bodyPr/>
          <a:lstStyle/>
          <a:p>
            <a:r>
              <a:rPr lang="en-US" dirty="0"/>
              <a:t>MAD 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61713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9D1E0-302A-4E99-2FD6-076C66221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07284" y="794245"/>
            <a:ext cx="6622021" cy="586395"/>
          </a:xfrm>
        </p:spPr>
        <p:txBody>
          <a:bodyPr/>
          <a:lstStyle/>
          <a:p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Audience: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15CF6-C4D7-A406-7218-86CA717D7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457068"/>
            <a:ext cx="11000232" cy="4160520"/>
          </a:xfrm>
        </p:spPr>
        <p:txBody>
          <a:bodyPr/>
          <a:lstStyle/>
          <a:p>
            <a:pPr marL="685800" lvl="1" indent="-228600" algn="just" defTabSz="9144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defRPr sz="45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800" dirty="0"/>
              <a:t> </a:t>
            </a:r>
            <a:r>
              <a:rPr lang="en-US" sz="2800" b="1" dirty="0"/>
              <a:t>Home Cooks</a:t>
            </a:r>
            <a:r>
              <a:rPr lang="en-US" sz="2800" dirty="0"/>
              <a:t>:</a:t>
            </a:r>
            <a:r>
              <a:rPr lang="en-US" sz="2800" b="0" dirty="0"/>
              <a:t> From beginners to experienced chefs</a:t>
            </a:r>
            <a:endParaRPr lang="en-US" sz="2800" dirty="0"/>
          </a:p>
          <a:p>
            <a:pPr marL="685800" lvl="1" indent="-228600" algn="just" defTabSz="9144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defRPr sz="43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800" dirty="0"/>
              <a:t> </a:t>
            </a:r>
            <a:r>
              <a:rPr lang="en-US" sz="2800" b="1" dirty="0"/>
              <a:t>Health-Conscious Users</a:t>
            </a:r>
            <a:r>
              <a:rPr lang="en-US" sz="2800" dirty="0"/>
              <a:t>:</a:t>
            </a:r>
            <a:r>
              <a:rPr lang="en-US" sz="2800" b="0" dirty="0"/>
              <a:t> Dietary filters for vegetarian, vegan, keto, etc.</a:t>
            </a:r>
          </a:p>
          <a:p>
            <a:pPr marL="685800" lvl="1" indent="-228600" algn="just" defTabSz="9144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defRPr sz="43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800" dirty="0"/>
              <a:t> </a:t>
            </a:r>
            <a:r>
              <a:rPr lang="en-US" sz="2800" b="1" dirty="0"/>
              <a:t>Busy Individuals</a:t>
            </a:r>
            <a:r>
              <a:rPr lang="en-US" sz="2800" dirty="0"/>
              <a:t>:</a:t>
            </a:r>
            <a:r>
              <a:rPr lang="en-US" sz="2800" b="0" dirty="0"/>
              <a:t> Meal planning and grocery list for efficient prep and shopping </a:t>
            </a:r>
          </a:p>
          <a:p>
            <a:pPr marL="0" lvl="1" indent="457200" algn="just" defTabSz="914400">
              <a:lnSpc>
                <a:spcPct val="90000"/>
              </a:lnSpc>
              <a:spcBef>
                <a:spcPts val="500"/>
              </a:spcBef>
              <a:buSzTx/>
              <a:buNone/>
              <a:defRPr sz="45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en-US" sz="2800" b="0" dirty="0"/>
          </a:p>
          <a:p>
            <a:pPr marL="0" lvl="1" indent="457200" algn="just" defTabSz="914400">
              <a:lnSpc>
                <a:spcPct val="90000"/>
              </a:lnSpc>
              <a:spcBef>
                <a:spcPts val="500"/>
              </a:spcBef>
              <a:buSzTx/>
              <a:buNone/>
              <a:defRPr sz="50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800" b="1" dirty="0"/>
              <a:t>Technical stack : </a:t>
            </a:r>
            <a:endParaRPr lang="en-US" sz="2800" dirty="0"/>
          </a:p>
          <a:p>
            <a:pPr marL="685800" lvl="1" indent="-228600" algn="just" defTabSz="9144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defRPr sz="45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800" dirty="0"/>
              <a:t> </a:t>
            </a:r>
            <a:r>
              <a:rPr lang="en-US" sz="2800" b="1" dirty="0"/>
              <a:t>Frontend :</a:t>
            </a:r>
            <a:r>
              <a:rPr lang="en-US" sz="2800" dirty="0"/>
              <a:t> </a:t>
            </a:r>
            <a:r>
              <a:rPr lang="en-US" sz="2800" b="0" dirty="0"/>
              <a:t>Flutter for cross-platform support</a:t>
            </a:r>
          </a:p>
          <a:p>
            <a:pPr marL="685800" lvl="1" indent="-228600" algn="just" defTabSz="9144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defRPr sz="45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800" dirty="0"/>
              <a:t> </a:t>
            </a:r>
            <a:r>
              <a:rPr lang="en-US" sz="2800" b="1" dirty="0"/>
              <a:t>Backend : </a:t>
            </a:r>
            <a:r>
              <a:rPr lang="en-US" sz="2800" b="0" dirty="0"/>
              <a:t>SQLite for local storage of user data and recipes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4A14D-9D28-E3EC-5FF9-1DF9CD8C9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FB112-AAB8-FEB4-6CA3-1F853BCF1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Nourish Note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F696E0F-D734-0274-4A50-33A34122B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MAD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5121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FD2D7-2C18-7558-7170-D969A65E8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99" y="512064"/>
            <a:ext cx="4025606" cy="868576"/>
          </a:xfrm>
        </p:spPr>
        <p:txBody>
          <a:bodyPr/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50D0B-E1DA-5B23-8C01-28105D922B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563624"/>
            <a:ext cx="11000232" cy="4160520"/>
          </a:xfrm>
        </p:spPr>
        <p:txBody>
          <a:bodyPr/>
          <a:lstStyle/>
          <a:p>
            <a:pPr marL="228599" indent="-228599" algn="just" defTabSz="914400">
              <a:lnSpc>
                <a:spcPct val="81000"/>
              </a:lnSpc>
              <a:spcBef>
                <a:spcPts val="1000"/>
              </a:spcBef>
              <a:buSzPct val="100000"/>
              <a:buFont typeface="Arial"/>
              <a:buChar char="•"/>
              <a:defRPr sz="49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People struggle with meal planning, especially with dietary restrictions, leading to time wastage and nutritional imbalance. </a:t>
            </a:r>
          </a:p>
          <a:p>
            <a:pPr algn="just" defTabSz="914400">
              <a:lnSpc>
                <a:spcPct val="81000"/>
              </a:lnSpc>
              <a:spcBef>
                <a:spcPts val="1000"/>
              </a:spcBef>
              <a:defRPr sz="49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en-US" sz="2400" dirty="0"/>
          </a:p>
          <a:p>
            <a:pPr marL="228599" indent="-228599" algn="just" defTabSz="914400">
              <a:lnSpc>
                <a:spcPct val="81000"/>
              </a:lnSpc>
              <a:spcBef>
                <a:spcPts val="1000"/>
              </a:spcBef>
              <a:buSzPct val="100000"/>
              <a:buFont typeface="Arial"/>
              <a:buChar char="•"/>
              <a:defRPr sz="49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 Need for centralized solutions for recipes, meal planning, and grocery organization. </a:t>
            </a:r>
          </a:p>
          <a:p>
            <a:pPr algn="just" defTabSz="914400">
              <a:lnSpc>
                <a:spcPct val="81000"/>
              </a:lnSpc>
              <a:spcBef>
                <a:spcPts val="1000"/>
              </a:spcBef>
              <a:defRPr sz="49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en-US" sz="2400" dirty="0"/>
          </a:p>
          <a:p>
            <a:pPr marL="228599" indent="-228599" algn="just" defTabSz="914400">
              <a:lnSpc>
                <a:spcPct val="81000"/>
              </a:lnSpc>
              <a:spcBef>
                <a:spcPts val="1000"/>
              </a:spcBef>
              <a:buSzPct val="100000"/>
              <a:buFont typeface="Arial"/>
              <a:buChar char="•"/>
              <a:defRPr sz="49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 Often people rely on convenience foods, which compromises overall nutritional quality. </a:t>
            </a:r>
          </a:p>
          <a:p>
            <a:pPr algn="just" defTabSz="914400">
              <a:lnSpc>
                <a:spcPct val="81000"/>
              </a:lnSpc>
              <a:spcBef>
                <a:spcPts val="1000"/>
              </a:spcBef>
              <a:defRPr sz="49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en-US" sz="2400" dirty="0"/>
          </a:p>
          <a:p>
            <a:pPr marL="228599" indent="-228599" algn="just" defTabSz="914400">
              <a:lnSpc>
                <a:spcPct val="81000"/>
              </a:lnSpc>
              <a:spcBef>
                <a:spcPts val="1000"/>
              </a:spcBef>
              <a:buSzPct val="100000"/>
              <a:buFont typeface="Arial"/>
              <a:buChar char="•"/>
              <a:defRPr sz="49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400" dirty="0"/>
              <a:t> Hence there is a significant demand for integrated solutions that streamline meal planning and promote healthier eating habits.</a:t>
            </a:r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ABA06E-6C10-4E26-23F4-ADE199B3B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4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6BC379-E5FE-6C8A-485A-83362F830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Nourish Note</a:t>
            </a:r>
            <a:endParaRPr lang="en-US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009F5CD-138A-568A-CD14-5DCD58BA5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MAD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93909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81F4D-943F-8E99-CCBC-52115F67C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432" y="269780"/>
            <a:ext cx="9912096" cy="1014984"/>
          </a:xfrm>
        </p:spPr>
        <p:txBody>
          <a:bodyPr/>
          <a:lstStyle/>
          <a:p>
            <a:pPr algn="l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BF53E5-4C62-2063-2B2F-377C5BC5E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432" y="995814"/>
            <a:ext cx="7644705" cy="4160520"/>
          </a:xfrm>
        </p:spPr>
        <p:txBody>
          <a:bodyPr/>
          <a:lstStyle/>
          <a:p>
            <a:pPr marL="228600" indent="-228600" algn="just" defTabSz="914400">
              <a:lnSpc>
                <a:spcPct val="90000"/>
              </a:lnSpc>
              <a:spcBef>
                <a:spcPts val="1000"/>
              </a:spcBef>
              <a:buSzPct val="100000"/>
              <a:buAutoNum type="arabicPeriod"/>
              <a:defRPr sz="4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250" dirty="0"/>
              <a:t> </a:t>
            </a:r>
            <a:r>
              <a:rPr lang="en-US" sz="2250" b="1" dirty="0"/>
              <a:t>Login Authentication</a:t>
            </a:r>
            <a:r>
              <a:rPr lang="en-US" sz="2250" dirty="0"/>
              <a:t>: </a:t>
            </a:r>
            <a:r>
              <a:rPr lang="en-US" sz="2250" b="0" dirty="0"/>
              <a:t>Enables secure user access through unique credentials.</a:t>
            </a:r>
          </a:p>
          <a:p>
            <a:pPr algn="just" defTabSz="914400">
              <a:lnSpc>
                <a:spcPct val="90000"/>
              </a:lnSpc>
              <a:spcBef>
                <a:spcPts val="1000"/>
              </a:spcBef>
              <a:defRPr sz="42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en-US" sz="2250" b="0" dirty="0"/>
          </a:p>
          <a:p>
            <a:pPr marL="228600" indent="-228600" algn="just" defTabSz="914400">
              <a:lnSpc>
                <a:spcPct val="90000"/>
              </a:lnSpc>
              <a:spcBef>
                <a:spcPts val="1000"/>
              </a:spcBef>
              <a:buSzPct val="100000"/>
              <a:buAutoNum type="arabicPeriod" startAt="2"/>
              <a:defRPr sz="4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250" dirty="0"/>
              <a:t> </a:t>
            </a:r>
            <a:r>
              <a:rPr lang="en-US" sz="2250" b="1" dirty="0"/>
              <a:t>Recipe Management</a:t>
            </a:r>
            <a:r>
              <a:rPr lang="en-US" sz="2250" b="0" dirty="0"/>
              <a:t>: Access a diverse library of dietary-specific recipes.</a:t>
            </a:r>
          </a:p>
          <a:p>
            <a:pPr algn="just" defTabSz="914400">
              <a:lnSpc>
                <a:spcPct val="90000"/>
              </a:lnSpc>
              <a:spcBef>
                <a:spcPts val="1000"/>
              </a:spcBef>
              <a:defRPr sz="42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en-US" sz="2250" b="0" dirty="0"/>
          </a:p>
          <a:p>
            <a:pPr marL="228600" indent="-228600" algn="just" defTabSz="914400">
              <a:lnSpc>
                <a:spcPct val="90000"/>
              </a:lnSpc>
              <a:spcBef>
                <a:spcPts val="1000"/>
              </a:spcBef>
              <a:buSzPct val="100000"/>
              <a:buAutoNum type="arabicPeriod" startAt="3"/>
              <a:defRPr sz="42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250" dirty="0"/>
              <a:t> </a:t>
            </a:r>
            <a:r>
              <a:rPr lang="en-US" sz="2250" b="1" dirty="0"/>
              <a:t>Personalized Meal Plans</a:t>
            </a:r>
            <a:r>
              <a:rPr lang="en-US" sz="2250" dirty="0"/>
              <a:t>: Create tailored meal plans based on individual needs.</a:t>
            </a:r>
          </a:p>
          <a:p>
            <a:pPr algn="just" defTabSz="914400">
              <a:lnSpc>
                <a:spcPct val="90000"/>
              </a:lnSpc>
              <a:spcBef>
                <a:spcPts val="1000"/>
              </a:spcBef>
              <a:defRPr sz="42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en-US" sz="2250" dirty="0"/>
          </a:p>
          <a:p>
            <a:pPr marL="228600" indent="-228600" algn="just" defTabSz="914400">
              <a:lnSpc>
                <a:spcPct val="90000"/>
              </a:lnSpc>
              <a:spcBef>
                <a:spcPts val="1000"/>
              </a:spcBef>
              <a:buSzPct val="100000"/>
              <a:buAutoNum type="arabicPeriod" startAt="4"/>
              <a:defRPr sz="42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250" dirty="0"/>
              <a:t> </a:t>
            </a:r>
            <a:r>
              <a:rPr lang="en-US" sz="2250" b="1" dirty="0"/>
              <a:t>Grocery List</a:t>
            </a:r>
            <a:r>
              <a:rPr lang="en-US" sz="2250" dirty="0"/>
              <a:t>: creating grocery lists for selected recipes.</a:t>
            </a:r>
          </a:p>
          <a:p>
            <a:pPr algn="just" defTabSz="914400">
              <a:lnSpc>
                <a:spcPct val="90000"/>
              </a:lnSpc>
              <a:spcBef>
                <a:spcPts val="1000"/>
              </a:spcBef>
              <a:defRPr sz="42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en-US" sz="2250" dirty="0"/>
          </a:p>
          <a:p>
            <a:pPr marL="228600" indent="-228600" algn="just" defTabSz="914400">
              <a:lnSpc>
                <a:spcPct val="90000"/>
              </a:lnSpc>
              <a:spcBef>
                <a:spcPts val="1000"/>
              </a:spcBef>
              <a:buSzPct val="100000"/>
              <a:buAutoNum type="arabicPeriod" startAt="5"/>
              <a:defRPr sz="42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250" dirty="0"/>
              <a:t> </a:t>
            </a:r>
            <a:r>
              <a:rPr lang="en-US" sz="2250" b="1" dirty="0"/>
              <a:t>Favorites and Filters</a:t>
            </a:r>
            <a:r>
              <a:rPr lang="en-US" sz="2250" dirty="0"/>
              <a:t>: Save favorite recipes and use filters for dietary preferences.</a:t>
            </a:r>
          </a:p>
          <a:p>
            <a:endParaRPr lang="en-US" sz="23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ED0171-80A4-AB24-A319-16E5619B2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05606-1370-52CC-2CCA-4E398D5C9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Nourish Note</a:t>
            </a:r>
            <a:endParaRPr lang="en-US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DF4060E-0043-D32E-838B-3B82A3213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MAD</a:t>
            </a:r>
            <a:endParaRPr lang="en-US" noProof="0" dirty="0"/>
          </a:p>
        </p:txBody>
      </p:sp>
      <p:pic>
        <p:nvPicPr>
          <p:cNvPr id="8" name="Screenshot 2024-10-25 at 11.41.32 AM.png" descr="Screenshot 2024-10-25 at 11.41.32 AM.png">
            <a:extLst>
              <a:ext uri="{FF2B5EF4-FFF2-40B4-BE49-F238E27FC236}">
                <a16:creationId xmlns:a16="http://schemas.microsoft.com/office/drawing/2014/main" id="{853A2864-2D3A-9799-EFEE-AF2B98CA6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5536" y="1465006"/>
            <a:ext cx="3530154" cy="299883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81118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301DE-D684-FFCD-9701-EC12D3C07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669380"/>
            <a:ext cx="9912096" cy="1014984"/>
          </a:xfrm>
        </p:spPr>
        <p:txBody>
          <a:bodyPr/>
          <a:lstStyle/>
          <a:p>
            <a:pPr algn="l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1134D-1E78-D0B7-9879-209C05B045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684364"/>
            <a:ext cx="11000232" cy="4160520"/>
          </a:xfrm>
        </p:spPr>
        <p:txBody>
          <a:bodyPr/>
          <a:lstStyle/>
          <a:p>
            <a:pPr marL="0" indent="0" defTabSz="822958">
              <a:lnSpc>
                <a:spcPct val="90000"/>
              </a:lnSpc>
              <a:spcBef>
                <a:spcPts val="900"/>
              </a:spcBef>
              <a:buNone/>
              <a:defRPr sz="49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300" b="1" dirty="0"/>
              <a:t>Testing Process: </a:t>
            </a:r>
          </a:p>
          <a:p>
            <a:pPr marL="0" indent="0" defTabSz="822958">
              <a:lnSpc>
                <a:spcPct val="90000"/>
              </a:lnSpc>
              <a:spcBef>
                <a:spcPts val="900"/>
              </a:spcBef>
              <a:buNone/>
              <a:defRPr sz="49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300" dirty="0"/>
              <a:t>Manual testing to ensure functionality.</a:t>
            </a:r>
          </a:p>
          <a:p>
            <a:pPr marL="0" indent="0" defTabSz="822958">
              <a:lnSpc>
                <a:spcPct val="90000"/>
              </a:lnSpc>
              <a:spcBef>
                <a:spcPts val="900"/>
              </a:spcBef>
              <a:buNone/>
              <a:defRPr sz="49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en-US" sz="2300" dirty="0"/>
          </a:p>
          <a:p>
            <a:pPr marL="0" indent="0" defTabSz="822958">
              <a:lnSpc>
                <a:spcPct val="90000"/>
              </a:lnSpc>
              <a:spcBef>
                <a:spcPts val="900"/>
              </a:spcBef>
              <a:buNone/>
              <a:defRPr sz="49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300" b="1" dirty="0"/>
              <a:t>Plan :</a:t>
            </a:r>
          </a:p>
          <a:p>
            <a:pPr marL="0" indent="0" defTabSz="822958">
              <a:lnSpc>
                <a:spcPct val="90000"/>
              </a:lnSpc>
              <a:spcBef>
                <a:spcPts val="900"/>
              </a:spcBef>
              <a:buNone/>
              <a:defRPr sz="49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300" dirty="0"/>
              <a:t>1.Functional tests on recipe search, meal planning, and grocery list generation.</a:t>
            </a:r>
          </a:p>
          <a:p>
            <a:pPr marL="0" indent="0" defTabSz="822958">
              <a:lnSpc>
                <a:spcPct val="90000"/>
              </a:lnSpc>
              <a:spcBef>
                <a:spcPts val="900"/>
              </a:spcBef>
              <a:buNone/>
              <a:defRPr sz="49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300" dirty="0"/>
              <a:t>2.Usability testing for smooth navigation and accessibility.</a:t>
            </a:r>
          </a:p>
          <a:p>
            <a:pPr marL="0" indent="0" defTabSz="822958">
              <a:lnSpc>
                <a:spcPct val="90000"/>
              </a:lnSpc>
              <a:spcBef>
                <a:spcPts val="900"/>
              </a:spcBef>
              <a:buNone/>
              <a:defRPr sz="49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300" dirty="0"/>
              <a:t>3.Simulated recipes and grocery list data for various user profiles and dietary needs.</a:t>
            </a:r>
          </a:p>
          <a:p>
            <a:endParaRPr lang="en-US" sz="23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6BE046-BC01-1F2D-7468-8EC10428F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6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1C4A0-4537-7D56-D96E-1033276A7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Nourish Note</a:t>
            </a:r>
            <a:endParaRPr lang="en-US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1101099-A6A6-B523-46C4-F0BEDA261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MAD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779539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CBEC7-0F0D-24D0-3923-A2111EE32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049" y="512064"/>
            <a:ext cx="9912096" cy="1014984"/>
          </a:xfrm>
        </p:spPr>
        <p:txBody>
          <a:bodyPr/>
          <a:lstStyle/>
          <a:p>
            <a:pPr algn="l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03FFC9-9ACB-4B22-0DFE-5C39AF451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7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7D5CB-A312-D755-585C-F624DAC8A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Nourish Note</a:t>
            </a:r>
            <a:endParaRPr lang="en-US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6600E6D-7A58-B493-2E37-0D2807C56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MAD</a:t>
            </a:r>
            <a:endParaRPr lang="en-US" noProof="0" dirty="0"/>
          </a:p>
        </p:txBody>
      </p:sp>
      <p:pic>
        <p:nvPicPr>
          <p:cNvPr id="7" name="Screenshot 2024-10-27 at 7.00.36 AM.png" descr="Screenshot 2024-10-27 at 7.00.36 AM.png">
            <a:extLst>
              <a:ext uri="{FF2B5EF4-FFF2-40B4-BE49-F238E27FC236}">
                <a16:creationId xmlns:a16="http://schemas.microsoft.com/office/drawing/2014/main" id="{9E20DF05-C67F-2E1A-64C2-8CE2FFE08E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7926" y="1315453"/>
            <a:ext cx="8153899" cy="465513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945331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74721-9FFC-8F02-5BDA-C3A34FA1F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3089" y="2661706"/>
            <a:ext cx="9912096" cy="1014984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DETAILED EXPLANATION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3E9351-C35A-D343-C99F-3EAF3DB9F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8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16ABB3-C1ED-2781-A4D7-FC6C3AD01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Nourish Note</a:t>
            </a:r>
            <a:endParaRPr lang="en-US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BEE90F5-5356-3F46-C6A3-31EC1B0C5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MAD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48140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684CE-D66F-D16C-045C-3BF1B237B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0592"/>
            <a:ext cx="9912096" cy="1014984"/>
          </a:xfrm>
        </p:spPr>
        <p:txBody>
          <a:bodyPr/>
          <a:lstStyle/>
          <a:p>
            <a:pPr algn="l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structure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B5C0C-E542-BC5C-34F0-D75F5129B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253" y="1595576"/>
            <a:ext cx="6686189" cy="4160520"/>
          </a:xfrm>
        </p:spPr>
        <p:txBody>
          <a:bodyPr/>
          <a:lstStyle/>
          <a:p>
            <a:pPr marL="665226" lvl="1" indent="-221741" defTabSz="886967">
              <a:lnSpc>
                <a:spcPct val="90000"/>
              </a:lnSpc>
              <a:spcBef>
                <a:spcPts val="400"/>
              </a:spcBef>
              <a:buSzPct val="100000"/>
              <a:buFont typeface="Arial"/>
              <a:defRPr sz="48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300" dirty="0"/>
              <a:t> </a:t>
            </a:r>
            <a:r>
              <a:rPr lang="en-US" sz="2350" dirty="0"/>
              <a:t>There are three tables in database users, recipes, </a:t>
            </a:r>
            <a:r>
              <a:rPr lang="en-US" sz="2350" dirty="0" err="1"/>
              <a:t>favorite_recipes</a:t>
            </a:r>
            <a:r>
              <a:rPr lang="en-US" sz="2350" dirty="0"/>
              <a:t>.</a:t>
            </a:r>
          </a:p>
          <a:p>
            <a:pPr defTabSz="886967">
              <a:lnSpc>
                <a:spcPct val="90000"/>
              </a:lnSpc>
              <a:spcBef>
                <a:spcPts val="400"/>
              </a:spcBef>
              <a:defRPr sz="48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en-US" sz="2350" dirty="0"/>
          </a:p>
          <a:p>
            <a:pPr marL="665226" lvl="1" indent="-221741" defTabSz="886967">
              <a:lnSpc>
                <a:spcPct val="90000"/>
              </a:lnSpc>
              <a:spcBef>
                <a:spcPts val="400"/>
              </a:spcBef>
              <a:buSzPct val="100000"/>
              <a:buFont typeface="Arial"/>
              <a:defRPr sz="48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350" dirty="0"/>
              <a:t> Various methods were used for the features functionality like </a:t>
            </a:r>
            <a:r>
              <a:rPr lang="en-US" sz="2350" dirty="0" err="1"/>
              <a:t>insertUser</a:t>
            </a:r>
            <a:r>
              <a:rPr lang="en-US" sz="2350" dirty="0"/>
              <a:t>, </a:t>
            </a:r>
            <a:r>
              <a:rPr lang="en-US" sz="2350" dirty="0" err="1"/>
              <a:t>getUser</a:t>
            </a:r>
            <a:r>
              <a:rPr lang="en-US" sz="2350" dirty="0"/>
              <a:t>, </a:t>
            </a:r>
            <a:r>
              <a:rPr lang="en-US" sz="2350" dirty="0" err="1"/>
              <a:t>getUserProfile</a:t>
            </a:r>
            <a:r>
              <a:rPr lang="en-US" sz="2350" dirty="0"/>
              <a:t>, </a:t>
            </a:r>
            <a:r>
              <a:rPr lang="en-US" sz="2350" dirty="0" err="1"/>
              <a:t>updateProfile</a:t>
            </a:r>
            <a:r>
              <a:rPr lang="en-US" sz="2350" dirty="0"/>
              <a:t>, </a:t>
            </a:r>
            <a:r>
              <a:rPr lang="en-US" sz="2350" dirty="0" err="1"/>
              <a:t>updatePassword</a:t>
            </a:r>
            <a:r>
              <a:rPr lang="en-US" sz="2350" dirty="0"/>
              <a:t>, </a:t>
            </a:r>
            <a:r>
              <a:rPr lang="en-US" sz="2350" dirty="0" err="1"/>
              <a:t>inserRecipe</a:t>
            </a:r>
            <a:r>
              <a:rPr lang="en-US" sz="2350" dirty="0"/>
              <a:t>, </a:t>
            </a:r>
            <a:r>
              <a:rPr lang="en-US" sz="2350" dirty="0" err="1"/>
              <a:t>getRecipes</a:t>
            </a:r>
            <a:r>
              <a:rPr lang="en-US" sz="2350" dirty="0"/>
              <a:t>, </a:t>
            </a:r>
            <a:r>
              <a:rPr lang="en-US" sz="2350" dirty="0" err="1"/>
              <a:t>addFavorite</a:t>
            </a:r>
            <a:r>
              <a:rPr lang="en-US" sz="2350" dirty="0"/>
              <a:t>, </a:t>
            </a:r>
            <a:r>
              <a:rPr lang="en-US" sz="2350" dirty="0" err="1"/>
              <a:t>removeFavorite</a:t>
            </a:r>
            <a:r>
              <a:rPr lang="en-US" sz="2350" dirty="0"/>
              <a:t>.</a:t>
            </a:r>
          </a:p>
          <a:p>
            <a:endParaRPr lang="en-US" sz="23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28C470-B07B-A469-AE47-E8D67BD2B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9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9EFE40-1A74-3BF9-0445-1661BACFA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Nourish Note</a:t>
            </a:r>
            <a:endParaRPr lang="en-US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6F0AE87-51A7-86E0-712C-009D42A1F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MAD</a:t>
            </a:r>
            <a:endParaRPr lang="en-US" noProof="0" dirty="0"/>
          </a:p>
        </p:txBody>
      </p:sp>
      <p:pic>
        <p:nvPicPr>
          <p:cNvPr id="7" name="Picture 4" descr="Picture 4">
            <a:extLst>
              <a:ext uri="{FF2B5EF4-FFF2-40B4-BE49-F238E27FC236}">
                <a16:creationId xmlns:a16="http://schemas.microsoft.com/office/drawing/2014/main" id="{8CE985A1-4282-BA64-7164-7560DC43CF0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623369" y="266263"/>
            <a:ext cx="4012961" cy="60111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9" y="0"/>
                </a:moveTo>
                <a:cubicBezTo>
                  <a:pt x="290" y="0"/>
                  <a:pt x="0" y="246"/>
                  <a:pt x="0" y="550"/>
                </a:cubicBezTo>
                <a:lnTo>
                  <a:pt x="0" y="21050"/>
                </a:lnTo>
                <a:cubicBezTo>
                  <a:pt x="0" y="21354"/>
                  <a:pt x="290" y="21600"/>
                  <a:pt x="649" y="21600"/>
                </a:cubicBezTo>
                <a:lnTo>
                  <a:pt x="20950" y="21600"/>
                </a:lnTo>
                <a:cubicBezTo>
                  <a:pt x="21308" y="21600"/>
                  <a:pt x="21600" y="21354"/>
                  <a:pt x="21600" y="21050"/>
                </a:cubicBezTo>
                <a:lnTo>
                  <a:pt x="21600" y="550"/>
                </a:lnTo>
                <a:cubicBezTo>
                  <a:pt x="21600" y="246"/>
                  <a:pt x="21308" y="0"/>
                  <a:pt x="20950" y="0"/>
                </a:cubicBezTo>
                <a:lnTo>
                  <a:pt x="649" y="0"/>
                </a:lnTo>
                <a:close/>
              </a:path>
            </a:pathLst>
          </a:cu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015414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{40647DC3-E1A2-477F-8D23-A39073AE9579}tf11429527_win32</Template>
  <TotalTime>88</TotalTime>
  <Words>1039</Words>
  <Application>Microsoft Office PowerPoint</Application>
  <PresentationFormat>Widescreen</PresentationFormat>
  <Paragraphs>149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Aptos Display</vt:lpstr>
      <vt:lpstr>Arial</vt:lpstr>
      <vt:lpstr>Calibri</vt:lpstr>
      <vt:lpstr>Century Gothic</vt:lpstr>
      <vt:lpstr>Karla</vt:lpstr>
      <vt:lpstr>Times New Roman</vt:lpstr>
      <vt:lpstr>Times Roman</vt:lpstr>
      <vt:lpstr>Univers Condensed Light</vt:lpstr>
      <vt:lpstr>Office Theme</vt:lpstr>
      <vt:lpstr>Nourish Note</vt:lpstr>
      <vt:lpstr>Introduction</vt:lpstr>
      <vt:lpstr>Target Audience:</vt:lpstr>
      <vt:lpstr>Problem Statement</vt:lpstr>
      <vt:lpstr>Application Overview</vt:lpstr>
      <vt:lpstr>Testing</vt:lpstr>
      <vt:lpstr>USE CASE DIAGRAM:</vt:lpstr>
      <vt:lpstr>DETAILED EXPLANATION</vt:lpstr>
      <vt:lpstr>Database structure :</vt:lpstr>
      <vt:lpstr>PowerPoint Presentation</vt:lpstr>
      <vt:lpstr>PowerPoint Presentation</vt:lpstr>
      <vt:lpstr>HOME PAGE</vt:lpstr>
      <vt:lpstr>Recipe List Screen</vt:lpstr>
      <vt:lpstr>Favorite Recipe Screen</vt:lpstr>
      <vt:lpstr>MEAL PLANNING SCREEN</vt:lpstr>
      <vt:lpstr>GROCERY LIST SCREEN</vt:lpstr>
      <vt:lpstr>Adding DIETARY FILTER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20B01A12G0 Bhavya Sri Sai</dc:creator>
  <cp:lastModifiedBy>20B01A12G0 Bhavya Sri Sai</cp:lastModifiedBy>
  <cp:revision>2</cp:revision>
  <dcterms:created xsi:type="dcterms:W3CDTF">2025-03-31T06:25:18Z</dcterms:created>
  <dcterms:modified xsi:type="dcterms:W3CDTF">2025-03-31T15:53:42Z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